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</p:sldMasterIdLst>
  <p:notesMasterIdLst>
    <p:notesMasterId r:id="rId45"/>
  </p:notesMasterIdLst>
  <p:sldIdLst>
    <p:sldId id="368" r:id="rId3"/>
    <p:sldId id="369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20" r:id="rId18"/>
    <p:sldId id="377" r:id="rId19"/>
    <p:sldId id="423" r:id="rId20"/>
    <p:sldId id="424" r:id="rId21"/>
    <p:sldId id="425" r:id="rId22"/>
    <p:sldId id="426" r:id="rId23"/>
    <p:sldId id="378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7" r:id="rId34"/>
    <p:sldId id="438" r:id="rId35"/>
    <p:sldId id="439" r:id="rId36"/>
    <p:sldId id="440" r:id="rId37"/>
    <p:sldId id="400" r:id="rId38"/>
    <p:sldId id="441" r:id="rId39"/>
    <p:sldId id="442" r:id="rId40"/>
    <p:sldId id="443" r:id="rId41"/>
    <p:sldId id="444" r:id="rId42"/>
    <p:sldId id="445" r:id="rId43"/>
    <p:sldId id="37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194E4-79C8-41B0-9AF4-53058728BAB5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FD4BB-E70E-4D5C-83E2-D95045F6F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6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D63FB-4DD9-4903-83FE-F80270576417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98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E3EED-3DA2-4ED4-9C83-CEA1A9E43AAB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7ADCE-E054-4FA0-B715-AC4537BA8B51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04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52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3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5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94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8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58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DFA81-FF35-40E2-AA6F-C4E4697E2C73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62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3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E4EF-B5E4-4C0A-9787-C4B535462EFA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46708-658B-4B12-8D2A-9E703D70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2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8B4E-9E6D-47DB-A8C9-443A66B04FA1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42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D187-3CAF-4EEB-B511-D277A7E40C82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6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FEB82-3297-42CA-9AC7-D3ECF198E013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8733-E273-4EF3-8143-57B6AA49A592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9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6BD8-1159-4CEE-BF69-08E8DE6F04D4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B0FE-4AC0-4D7B-83B1-A18CD9CB8AEE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1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F497-D16F-472A-8AB2-6923D245D09D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Discrete Structures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BFFB69-46B3-4750-912C-E29F4B8DA29C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4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BFFB69-46B3-4750-912C-E29F4B8DA29C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CSC102 Discrete Structures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ACE3F9D-533B-438E-AA49-48601E6C70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6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545C-EAC2-4814-AE8B-2D0C943C3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11BDA-D7DF-4130-A3B3-EE016763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237" y="4391464"/>
            <a:ext cx="6400800" cy="22062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900" b="1" dirty="0"/>
              <a:t>Probability and Statistics</a:t>
            </a:r>
          </a:p>
          <a:p>
            <a:pPr algn="ctr"/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(Software Engineering)</a:t>
            </a:r>
            <a:endParaRPr lang="en-US" sz="3200" b="1" dirty="0"/>
          </a:p>
          <a:p>
            <a:pPr algn="ctr"/>
            <a:r>
              <a:rPr lang="en-US" sz="2600" dirty="0"/>
              <a:t>Instructor </a:t>
            </a:r>
            <a:endParaRPr lang="en-US" dirty="0"/>
          </a:p>
          <a:p>
            <a:pPr algn="ctr"/>
            <a:r>
              <a:rPr lang="en-US" sz="3000" b="1" dirty="0"/>
              <a:t>Dr. Bakhtawar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F458A-708A-4E75-9D30-9C4DBEA4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2661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127FD1-D75A-4361-8A66-D01FE660977E}"/>
              </a:ext>
            </a:extLst>
          </p:cNvPr>
          <p:cNvSpPr/>
          <p:nvPr/>
        </p:nvSpPr>
        <p:spPr>
          <a:xfrm>
            <a:off x="3763156" y="637061"/>
            <a:ext cx="1617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#3</a:t>
            </a:r>
            <a:endParaRPr lang="en-GB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1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altLang="en-US" sz="2800" b="1" dirty="0">
                <a:solidFill>
                  <a:srgbClr val="000000"/>
                </a:solidFill>
                <a:latin typeface="Arial"/>
              </a:rPr>
              <a:t>variable</a:t>
            </a:r>
            <a:r>
              <a:rPr lang="en-US" altLang="en-US" sz="2800" dirty="0">
                <a:solidFill>
                  <a:srgbClr val="000000"/>
                </a:solidFill>
                <a:latin typeface="Arial"/>
              </a:rPr>
              <a:t> is a characteristic or condition that can change or take on different values.</a:t>
            </a:r>
          </a:p>
          <a:p>
            <a:pPr marL="0" indent="0" algn="just" fontAlgn="base">
              <a:buNone/>
            </a:pPr>
            <a:endParaRPr lang="en-US" altLang="en-US" sz="2800" dirty="0">
              <a:solidFill>
                <a:srgbClr val="000000"/>
              </a:solidFill>
              <a:latin typeface="Arial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example, if h is a variable representing height, you might use h1 and h2 to differentiate between the height of two different people.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8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Discrete Variables?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discrete variable is a variable that takes on distinct, countable values. In theory, you should always be able to count the values of a discrete variable.</a:t>
            </a:r>
          </a:p>
          <a:p>
            <a:pPr marL="0" indent="0">
              <a:buNone/>
            </a:pPr>
            <a:r>
              <a:rPr lang="en-US" sz="2800" b="1" dirty="0">
                <a:latin typeface="Lato"/>
              </a:rPr>
              <a:t>Examples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 of discrete variables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Years of schooling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Number of goals made in a soccer match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4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Discrete Variables?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/>
          </a:bodyPr>
          <a:lstStyle/>
          <a:p>
            <a:pPr lvl="0" algn="just"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Votes for a particular politician</a:t>
            </a:r>
          </a:p>
          <a:p>
            <a:pPr lvl="0" algn="just">
              <a:buClr>
                <a:prstClr val="black">
                  <a:lumMod val="85000"/>
                  <a:lumOff val="15000"/>
                </a:prst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Number of times a coin lands on heads after ten coin tosses.</a:t>
            </a:r>
          </a:p>
          <a:p>
            <a:pPr marL="0" lvl="0" indent="0" algn="just">
              <a:buClr>
                <a:prstClr val="black">
                  <a:lumMod val="85000"/>
                  <a:lumOff val="15000"/>
                </a:prstClr>
              </a:buCl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of these variables take a finite number of values that you can count. They are examples of discrete variables.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93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Continuous Variables?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continuous variable is a variable that can take on any value within a range. A continuous variable takes on an infinite number of possible values within a given range.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Because the possible values for a continuous variable are infinite, we measure continuous variables (rather than count), often using a measuring device like a ruler or stopwatch. Continuous variables include all the fractional or decimal values within a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5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Continuous Variables?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latin typeface="Lato"/>
              </a:rPr>
              <a:t>Examples</a:t>
            </a:r>
          </a:p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 of continuous variables include: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size of real estate lots in a country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weight of baby elephants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body temperature of patients with the flu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deployment altitude of skydivers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None of these variables are countable. Each of them could take on an infinite number of values within a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8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F91F1-F553-44DE-B34A-8DCA1AED1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Discrete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01F1-B432-4F45-AE0F-B357CC863C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number of workers in an office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number of steps you take in a day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number of babies born each day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D8D6AA-3C16-4369-90BC-C42CDD6CA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Continuous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E839BB-5F5C-4B65-B3FD-8BD4724FC2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time it takes for office employees to commute to work</a:t>
            </a:r>
          </a:p>
          <a:p>
            <a:pPr algn="just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distance you walk in a day</a:t>
            </a:r>
          </a:p>
          <a:p>
            <a:pPr algn="just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weight of newborn babies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3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743200"/>
            <a:ext cx="768096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of Measurement</a:t>
            </a:r>
          </a:p>
        </p:txBody>
      </p:sp>
    </p:spTree>
    <p:extLst>
      <p:ext uri="{BB962C8B-B14F-4D97-AF65-F5344CB8AC3E}">
        <p14:creationId xmlns:p14="http://schemas.microsoft.com/office/powerpoint/2010/main" val="235446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46BFDD-BED6-44D8-BB18-09D29A3F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54745"/>
            <a:ext cx="8792308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2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7BDEA4-1BA8-4754-AE8B-5E7253D1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96948"/>
            <a:ext cx="8721969" cy="6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3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D2DD-4347-4A94-8961-9C01D108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82880"/>
            <a:ext cx="8750104" cy="66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41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D7B0E-0D70-4DAE-B258-712AC85CF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5089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statistics, an 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simply one occurrence of something you’re measuring.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suppose you’re measuring the weight of a certain species of turtle. Each turtle that you collect the weight for counts as one single observation.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dataset contains the weight of 15 different turtles, so there are 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15 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observations.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24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762C8-0824-40D2-A25A-88FE2F35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" y="196947"/>
            <a:ext cx="8750104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7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E286C-F3FA-499F-89F5-AE94124E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96947"/>
            <a:ext cx="8736037" cy="64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5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DD899-E088-4E27-AFDA-B4100EB9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014194"/>
            <a:ext cx="7680960" cy="46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34F26D-F855-4AA3-91A8-C8435BC8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0"/>
            <a:ext cx="8792308" cy="4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72CE7-48B5-4296-BBCD-A2EB99C0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" y="2014194"/>
            <a:ext cx="8721969" cy="27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8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76652-2642-458C-BA41-5196BA41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85937"/>
            <a:ext cx="8778239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7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4A64A-86A2-4893-97A9-7DA0E4A5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3" y="1758462"/>
            <a:ext cx="8707901" cy="44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22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Constant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850E5-6490-48EE-B5B7-CEB81B59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589649"/>
            <a:ext cx="8750104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85DAE1-999A-4565-A777-A9E5DDC1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168812"/>
            <a:ext cx="8820442" cy="65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3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8A38C-42DB-455E-853F-08E5438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8812"/>
            <a:ext cx="8778240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79F873-3632-41A4-9CD9-07E1C9C83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814732"/>
            <a:ext cx="3432517" cy="48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1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DB354-A076-47B2-9BB7-76955A9A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51154"/>
            <a:ext cx="8707901" cy="65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D337A-3801-4011-A877-25B54449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201784"/>
            <a:ext cx="8750104" cy="322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F11A08-C32D-45A4-8C58-42B3E304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3428999"/>
            <a:ext cx="8721968" cy="32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9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F146B-1613-408C-AD27-2C033EFB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02222"/>
            <a:ext cx="8792308" cy="322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70F45D-9E76-4B58-A685-326F75D2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428999"/>
            <a:ext cx="8778239" cy="32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8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C01CB-11A3-4D5E-8222-109AE48E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211748"/>
            <a:ext cx="8721969" cy="64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12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09BDE-675F-429D-8F11-F7D8BEDE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9" y="185811"/>
            <a:ext cx="8721968" cy="65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352A6-AEA2-4C61-86E3-22D1B5FD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55330"/>
            <a:ext cx="8764172" cy="65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4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1A6715-6A61-4D92-9252-B1C612707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9" y="1688123"/>
            <a:ext cx="8736036" cy="249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B426E-3AFF-4F1C-B74B-43E3A64E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9" y="4085953"/>
            <a:ext cx="8721970" cy="24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81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7FB4B-7A2C-434F-A8D0-02EF71D0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3429000"/>
            <a:ext cx="8721969" cy="3316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CDF66-5CF9-48BE-9D2E-351EFB18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715500"/>
            <a:ext cx="8721970" cy="17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4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13DE-236C-42D0-AFE1-CA4CF167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8" y="1758462"/>
            <a:ext cx="8764172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A5C77-3A44-4535-A5E5-9E9ADD14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1744394"/>
            <a:ext cx="8792308" cy="2512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67649-4C5F-4BE3-96BB-A4CDAA36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" y="3429001"/>
            <a:ext cx="8792308" cy="323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6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4A0EE-EB13-4FAF-9342-C8AF6DD2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a dataset with 100 rows has 100 observations.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It’s also interesting to note that a single observation can be associated with </a:t>
            </a:r>
            <a:r>
              <a:rPr lang="en-US" sz="2800" b="1" dirty="0">
                <a:solidFill>
                  <a:srgbClr val="000000"/>
                </a:solidFill>
                <a:latin typeface="Helvetica" panose="020B0604020202020204" pitchFamily="34" charset="0"/>
              </a:rPr>
              <a:t>multiple variables</a:t>
            </a:r>
            <a:r>
              <a:rPr lang="en-US" sz="2800" dirty="0">
                <a:solidFill>
                  <a:srgbClr val="000000"/>
                </a:solidFill>
                <a:latin typeface="Helvetica" panose="020B0604020202020204" pitchFamily="34" charset="0"/>
              </a:rPr>
              <a:t>. For example, in the following dataset there are 15 observations and 3 variables.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5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3B393-0B93-4C09-9C22-90D1AE36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58462"/>
            <a:ext cx="8778240" cy="48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58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Digits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8BB36-2FF1-4D9E-8C3B-B92A4301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1885071"/>
            <a:ext cx="8778239" cy="4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8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92DC8-6100-4113-B55B-C0FFE292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Tx/>
              <a:buSzTx/>
              <a:buNone/>
            </a:pPr>
            <a:endParaRPr lang="en-GB" sz="5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ts val="0"/>
              </a:spcBef>
              <a:buClrTx/>
              <a:buSzTx/>
              <a:buNone/>
            </a:pPr>
            <a:endParaRPr lang="en-GB" sz="5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ts val="0"/>
              </a:spcBef>
              <a:buClrTx/>
              <a:buSzTx/>
              <a:buNone/>
            </a:pPr>
            <a:r>
              <a:rPr lang="en-GB" sz="5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GB" sz="4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C6C4F5D-4891-4DD5-A8FC-FBD24861D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716258"/>
            <a:ext cx="7680960" cy="4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8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A37F28-BFB5-41B2-AF24-8DBB681AD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744394"/>
            <a:ext cx="7680960" cy="48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F6CDE-9F49-49E5-BD91-4207944E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observation has the following values for the three variables:</a:t>
            </a:r>
          </a:p>
          <a:p>
            <a:pPr algn="just" fontAlgn="base"/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Weight: 290 pounds, Length: 30 inches, Region: East</a:t>
            </a:r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2BC4FC2-E43F-49E8-A4CF-885DCEFD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520" y="1856936"/>
            <a:ext cx="7680960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302D-533F-415D-A378-3AAD3FB0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and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58C7-7BC9-441E-BD3A-66E45CBB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103120"/>
            <a:ext cx="7680960" cy="4593102"/>
          </a:xfrm>
        </p:spPr>
        <p:txBody>
          <a:bodyPr>
            <a:normAutofit/>
          </a:bodyPr>
          <a:lstStyle/>
          <a:p>
            <a:pPr algn="just"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observation has the following values for the three variables:</a:t>
            </a:r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Weight: 296 pounds, Length: 35 inches, Region: East.</a:t>
            </a:r>
          </a:p>
          <a:p>
            <a:pPr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also worth noting that the total number of observations is equal to the 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size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of the dataset. For example, a dataset that has 100 observations has a sample size of 100.</a:t>
            </a:r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3D3D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6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larity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1239</TotalTime>
  <Words>607</Words>
  <Application>Microsoft Office PowerPoint</Application>
  <PresentationFormat>On-screen Show (4:3)</PresentationFormat>
  <Paragraphs>77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Garamond</vt:lpstr>
      <vt:lpstr>Helvetica</vt:lpstr>
      <vt:lpstr>Lato</vt:lpstr>
      <vt:lpstr>Clarity</vt:lpstr>
      <vt:lpstr>Savon</vt:lpstr>
      <vt:lpstr>PowerPoint Presentation</vt:lpstr>
      <vt:lpstr>Observation and Variable</vt:lpstr>
      <vt:lpstr>Observation and Variable</vt:lpstr>
      <vt:lpstr>Observation and Variable</vt:lpstr>
      <vt:lpstr>Observation and Variable</vt:lpstr>
      <vt:lpstr>Observation and Variable</vt:lpstr>
      <vt:lpstr>Observation and Variable</vt:lpstr>
      <vt:lpstr>Observation and Variable</vt:lpstr>
      <vt:lpstr>Observation and Variable</vt:lpstr>
      <vt:lpstr>Types of Variables</vt:lpstr>
      <vt:lpstr>What is Discrete Variables?</vt:lpstr>
      <vt:lpstr>What is Discrete Variables?</vt:lpstr>
      <vt:lpstr>What is Continuous Variables?</vt:lpstr>
      <vt:lpstr>What is Continuous Variables?</vt:lpstr>
      <vt:lpstr>Example</vt:lpstr>
      <vt:lpstr>Error of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Errors</vt:lpstr>
      <vt:lpstr>Types of Errors</vt:lpstr>
      <vt:lpstr>Types of Errors</vt:lpstr>
      <vt:lpstr>Types of Errors</vt:lpstr>
      <vt:lpstr>Random Errors</vt:lpstr>
      <vt:lpstr>4. Constant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Significant Digits</vt:lpstr>
      <vt:lpstr>Significant Digits</vt:lpstr>
      <vt:lpstr>Significant Digits</vt:lpstr>
      <vt:lpstr>Significant Digits</vt:lpstr>
      <vt:lpstr>Significant Digits</vt:lpstr>
      <vt:lpstr>Significant Digits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100</cp:revision>
  <dcterms:created xsi:type="dcterms:W3CDTF">2022-09-10T13:48:09Z</dcterms:created>
  <dcterms:modified xsi:type="dcterms:W3CDTF">2022-10-03T13:39:43Z</dcterms:modified>
</cp:coreProperties>
</file>